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>
        <p:scale>
          <a:sx n="101" d="100"/>
          <a:sy n="101" d="100"/>
        </p:scale>
        <p:origin x="-3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Overl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6" name="TextBox 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F18D5AD-BCA5-4029-B167-8EF3D5331DCA}" type="datetime1">
              <a:rPr lang="en-US"/>
              <a:pPr>
                <a:defRPr/>
              </a:pPr>
              <a:t>3/3/2017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AE7A0C9-0035-491E-A383-972B8EC65F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909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8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ru-RU" sz="5400">
                  <a:solidFill>
                    <a:srgbClr val="F0D3B3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E8E3F-4970-4123-83A2-DBBEB6B30634}" type="datetime1">
              <a:rPr lang="en-US"/>
              <a:pPr>
                <a:defRPr/>
              </a:pPr>
              <a:t>3/3/2017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3574B-20F3-4E92-9EB7-58D2880D4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71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8"/>
            <p:cNvSpPr txBox="1">
              <a:spLocks noChangeArrowheads="1"/>
            </p:cNvSpPr>
            <p:nvPr/>
          </p:nvSpPr>
          <p:spPr bwMode="auto">
            <a:xfrm>
              <a:off x="4146745" y="1381458"/>
              <a:ext cx="87765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ru-RU" sz="5400">
                  <a:solidFill>
                    <a:srgbClr val="F0D3B3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2"/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3"/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B1247-D33C-4A88-8582-3F3A76530075}" type="datetime1">
              <a:rPr lang="en-US"/>
              <a:pPr>
                <a:defRPr/>
              </a:pPr>
              <a:t>3/3/2017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78F9C-FBFA-4BC9-B89A-671F7780B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9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8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ru-RU" sz="5400">
                  <a:solidFill>
                    <a:srgbClr val="F0D3B3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3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4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D714C-CC25-48CC-97B3-5F7B6167C3E2}" type="datetime1">
              <a:rPr lang="en-US"/>
              <a:pPr>
                <a:defRPr/>
              </a:pPr>
              <a:t>3/3/2017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B0056-5BD8-4EF3-B535-A63F4D8529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74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verOverl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3330"/>
          </a:xfrm>
        </p:grpSpPr>
        <p:sp>
          <p:nvSpPr>
            <p:cNvPr id="6" name="TextBox 9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ru-RU" sz="5400">
                  <a:solidFill>
                    <a:srgbClr val="F0D3B3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D7A9F-1A9C-4665-B145-4CD2C2DC31D8}" type="datetime1">
              <a:rPr lang="en-US"/>
              <a:pPr>
                <a:defRPr/>
              </a:pPr>
              <a:t>3/3/2017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9EFE0-2BB4-4690-8F7F-33A62960D7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751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8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ru-RU" sz="5400">
                  <a:solidFill>
                    <a:srgbClr val="F0D3B3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817CA-1689-4804-94E7-A26161F12747}" type="datetime1">
              <a:rPr lang="en-US"/>
              <a:pPr>
                <a:defRPr/>
              </a:pPr>
              <a:t>3/3/2017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3B23B-1F76-4761-9C58-D45BD0B66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74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8" name="TextBox 8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ru-RU" sz="5400">
                  <a:solidFill>
                    <a:srgbClr val="F0D3B3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9" name="Straight Connector 1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EBA75-57C1-483E-8A81-75291CBDC3A3}" type="datetime1">
              <a:rPr lang="en-US"/>
              <a:pPr>
                <a:defRPr/>
              </a:pPr>
              <a:t>3/3/2017</a:t>
            </a:fld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B77AD-83E9-40D9-B71C-56B510819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65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ru-RU" sz="5400">
                  <a:solidFill>
                    <a:srgbClr val="F0D3B3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5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E5648-CCF8-4624-A0A1-29FB4974F3BB}" type="datetime1">
              <a:rPr lang="en-US"/>
              <a:pPr>
                <a:defRPr/>
              </a:pPr>
              <a:t>3/3/2017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912FC-8BD1-4B7A-A744-24C4F40921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44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2144C-1D4F-4BC3-AF7F-F91BFC4E8814}" type="datetime1">
              <a:rPr lang="en-US"/>
              <a:pPr>
                <a:defRPr/>
              </a:pPr>
              <a:t>3/3/2017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B9A81-C844-4DEC-8E13-C93074BA43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15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FF921-60DA-4A15-96D6-8EB7FC5EA24E}" type="datetime1">
              <a:rPr lang="en-US"/>
              <a:pPr>
                <a:defRPr/>
              </a:pPr>
              <a:t>3/3/2017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BA026-81C8-42E0-B75E-B04EBAC8AF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609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5C02A-02F7-4783-BB3A-95024676CBBF}" type="datetime1">
              <a:rPr lang="en-US"/>
              <a:pPr>
                <a:defRPr/>
              </a:pPr>
              <a:t>3/3/2017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04240-AA3E-49A2-A8E0-A7B20EB974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74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B5EA3B-CEF5-4986-A463-4024666A0768}" type="datetime1">
              <a:rPr lang="en-US"/>
              <a:pPr>
                <a:defRPr/>
              </a:pPr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DCD425-F0EB-4CC3-A5FD-40BB49ED75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83" r:id="rId7"/>
    <p:sldLayoutId id="2147483784" r:id="rId8"/>
    <p:sldLayoutId id="2147483785" r:id="rId9"/>
    <p:sldLayoutId id="2147483792" r:id="rId10"/>
    <p:sldLayoutId id="214748379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"/>
        <a:defRPr sz="22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508125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8288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2455" y="945930"/>
            <a:ext cx="8229600" cy="2194809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dirty="0" smtClean="0"/>
              <a:t>Отчет о работе первичной профсоюзной организации</a:t>
            </a:r>
            <a:br>
              <a:rPr lang="ru-RU" sz="4400" b="1" dirty="0" smtClean="0"/>
            </a:br>
            <a:r>
              <a:rPr lang="ru-RU" sz="4400" b="1" dirty="0" smtClean="0"/>
              <a:t>за 1 семестр 2016-2017 </a:t>
            </a:r>
            <a:r>
              <a:rPr lang="ru-RU" sz="4400" b="1" dirty="0" err="1" smtClean="0"/>
              <a:t>уч</a:t>
            </a:r>
            <a:r>
              <a:rPr lang="ru-RU" sz="4400" b="1" dirty="0" smtClean="0"/>
              <a:t>. г.</a:t>
            </a:r>
            <a:endParaRPr lang="ru-RU" sz="4400" b="1" dirty="0"/>
          </a:p>
        </p:txBody>
      </p:sp>
      <p:pic>
        <p:nvPicPr>
          <p:cNvPr id="10243" name="Рисунок 3" descr="profsoyuz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9621">
            <a:off x="3048000" y="3335338"/>
            <a:ext cx="291147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s://pp.vk.me/c638018/v638018561/26d84/3HjI7ilNnL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34" y="1656679"/>
            <a:ext cx="3922314" cy="3013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0" name="Picture 2" descr="https://pp.vk.me/c638018/v638018561/26e00/Rl6vi22Xey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754" y="3259698"/>
            <a:ext cx="5131398" cy="3419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января  </a:t>
            </a:r>
            <a:b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Российского студенчества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pp.vk.me/c631524/v631524711/2506b/6Z0lo034FI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74" y="1118796"/>
            <a:ext cx="8039103" cy="5357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73050" y="2070100"/>
            <a:ext cx="8639175" cy="4456113"/>
          </a:xfrm>
        </p:spPr>
        <p:txBody>
          <a:bodyPr rtlCol="0">
            <a:normAutofit fontScale="70000" lnSpcReduction="20000"/>
          </a:bodyPr>
          <a:lstStyle/>
          <a:p>
            <a:pPr marL="365760" indent="-365760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3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1. Стимулирование и развитие интереса студентов к активной работе в профсоюзной организации.</a:t>
            </a:r>
          </a:p>
          <a:p>
            <a:pPr marL="365760" indent="-365760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3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2. Осуществление общественного контроля, за правильной организацией учебного и воспитательного процесса</a:t>
            </a:r>
          </a:p>
          <a:p>
            <a:pPr marL="365760" indent="-365760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3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3. Охрана здоровья студентов; оказание помощи в организации различных форм отдыха и оздоровления студентов.</a:t>
            </a:r>
            <a:br>
              <a:rPr lang="ru-RU" sz="3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3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4.  Помощь, информирование, студентов по правовым вопросам.</a:t>
            </a:r>
          </a:p>
          <a:p>
            <a:pPr marL="365760" indent="-365760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3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5. Осуществлять подготовку, реализацию и анализ мотивационных мероприятий, направленных на увеличение охвата ее профсоюзным членством, в том числе в части разъяснения роли и задач профсоюзов, прав, обязанностей и преимуществ членов профсоюза</a:t>
            </a:r>
          </a:p>
          <a:p>
            <a:pPr marL="365760" indent="-365760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3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6. Организация досуговых мероприятий и отдыха студентов, выявление их творческих талантов.</a:t>
            </a:r>
          </a:p>
          <a:p>
            <a:pPr marL="365760" indent="-365760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3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7. Организация контрольно-ревизионных функций.</a:t>
            </a:r>
          </a:p>
          <a:p>
            <a:pPr marL="365760" indent="-365760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4363" y="360363"/>
            <a:ext cx="7756525" cy="10541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Задачи: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zFZAuygCWbI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55" y="89339"/>
            <a:ext cx="4561489" cy="3421116"/>
          </a:xfrm>
          <a:effectLst>
            <a:softEdge rad="112500"/>
          </a:effectLst>
        </p:spPr>
      </p:pic>
      <p:pic>
        <p:nvPicPr>
          <p:cNvPr id="1026" name="Picture 2" descr="https://pp.vk.me/c631524/v631524711/24ff6/EUngweO920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33" y="3571107"/>
            <a:ext cx="4643153" cy="3150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s://pp.vk.me/c626224/v626224240/5492e/aQZ0PWczV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682" y="670953"/>
            <a:ext cx="3510456" cy="5287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s://pp.vk.me/c637228/v637228561/150a6/Gw48aUNXyC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502" y="3602460"/>
            <a:ext cx="4451498" cy="2966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https://pp.vk.me/c637228/v637228561/15164/A4KXLLF25H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553" y="0"/>
            <a:ext cx="5193281" cy="3460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5275" y="241300"/>
            <a:ext cx="3441700" cy="10604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сентября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акция «Я за мир»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 descr="https://pp.vk.me/c637228/v637228561/15178/TEqOBx4E9y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3141"/>
            <a:ext cx="5816771" cy="3876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663" y="200025"/>
            <a:ext cx="4151312" cy="16891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 сентября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Областная акция «Дарю тебе сердце»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 descr="https://pp.vk.me/c837424/v837424169/2b68/iu713yngop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608" y="138001"/>
            <a:ext cx="3534392" cy="4712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 descr="https://pp.vk.me/c637125/v637125872/ec7e/4wd75UbLi8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44" y="3326799"/>
            <a:ext cx="5988073" cy="3368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625" y="252413"/>
            <a:ext cx="7515225" cy="14382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октября</a:t>
            </a: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открытие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«Российской студенческой недели»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 descr="https://pp.vk.me/c638928/v638928561/86e4/oexwjBoxT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157" y="3321269"/>
            <a:ext cx="4919657" cy="3384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https://pp.vk.me/c626219/v626219054/2ef6a/xC9Q3n0lfm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3905"/>
            <a:ext cx="3974007" cy="4475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2888" y="0"/>
            <a:ext cx="8332787" cy="18161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ноября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акция посвященная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«Международный день отказа от курения» 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60" name="Picture 4" descr="https://cs540106.vk.me/c637127/v637127561/1e1b1/0DUDxSqEJ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2578"/>
            <a:ext cx="5234193" cy="2270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8" name="Picture 2" descr="https://cs540106.vk.me/c637127/v637127561/1e193/qWgryWgOM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131" y="3298500"/>
            <a:ext cx="3719198" cy="3368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04875" y="357188"/>
            <a:ext cx="7167563" cy="12382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декабря </a:t>
            </a: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Всемирный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борьбы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СПИД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ом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2" descr="https://pp.vk.me/c837433/v837433561/13504/Pb3lrEEzm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27" y="1607394"/>
            <a:ext cx="4289137" cy="3216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https://pp.vk.me/c837433/v837433561/13625/UqkzQ9outk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572" y="1634429"/>
            <a:ext cx="2669628" cy="3050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6" name="Picture 6" descr="https://pp.vk.me/c837433/v837433561/1364d/iB7WleNhPi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545" y="3520966"/>
            <a:ext cx="2669628" cy="3333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1062038" y="211138"/>
            <a:ext cx="6746875" cy="2805112"/>
          </a:xfrm>
        </p:spPr>
        <p:txBody>
          <a:bodyPr rtlCol="0">
            <a:noAutofit/>
          </a:bodyPr>
          <a:lstStyle/>
          <a:p>
            <a:pPr marL="365760" indent="-36576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декабря </a:t>
            </a:r>
          </a:p>
          <a:p>
            <a:pPr marL="365760" indent="-36576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Благотворительный концерт </a:t>
            </a:r>
          </a:p>
          <a:p>
            <a:pPr marL="365760" indent="-36576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«Луч Надежды» </a:t>
            </a:r>
          </a:p>
          <a:p>
            <a:pPr marL="365760" indent="-36576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конкурс талантов </a:t>
            </a:r>
          </a:p>
          <a:p>
            <a:pPr marL="365760" indent="-36576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«Вдохновение»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6" name="Picture 2" descr="https://pp.vk.me/c637125/v637125912/2961b/8uJDHPhow8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7" y="2948153"/>
            <a:ext cx="7690090" cy="3909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Другая 2">
      <a:dk1>
        <a:srgbClr val="000000"/>
      </a:dk1>
      <a:lt1>
        <a:sysClr val="window" lastClr="FFFFFF"/>
      </a:lt1>
      <a:dk2>
        <a:srgbClr val="E6B681"/>
      </a:dk2>
      <a:lt2>
        <a:srgbClr val="FBC7BC"/>
      </a:lt2>
      <a:accent1>
        <a:srgbClr val="EECEAA"/>
      </a:accent1>
      <a:accent2>
        <a:srgbClr val="F0D0C9"/>
      </a:accent2>
      <a:accent3>
        <a:srgbClr val="ECE5B2"/>
      </a:accent3>
      <a:accent4>
        <a:srgbClr val="E1DCA5"/>
      </a:accent4>
      <a:accent5>
        <a:srgbClr val="FFEFC1"/>
      </a:accent5>
      <a:accent6>
        <a:srgbClr val="AEB795"/>
      </a:accent6>
      <a:hlink>
        <a:srgbClr val="F2E0C6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2">
    <a:dk1>
      <a:srgbClr val="000000"/>
    </a:dk1>
    <a:lt1>
      <a:sysClr val="window" lastClr="FFFFFF"/>
    </a:lt1>
    <a:dk2>
      <a:srgbClr val="E6B681"/>
    </a:dk2>
    <a:lt2>
      <a:srgbClr val="FBC7BC"/>
    </a:lt2>
    <a:accent1>
      <a:srgbClr val="EECEAA"/>
    </a:accent1>
    <a:accent2>
      <a:srgbClr val="F0D0C9"/>
    </a:accent2>
    <a:accent3>
      <a:srgbClr val="ECE5B2"/>
    </a:accent3>
    <a:accent4>
      <a:srgbClr val="E1DCA5"/>
    </a:accent4>
    <a:accent5>
      <a:srgbClr val="FFEFC1"/>
    </a:accent5>
    <a:accent6>
      <a:srgbClr val="AEB795"/>
    </a:accent6>
    <a:hlink>
      <a:srgbClr val="F2E0C6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66</TotalTime>
  <Words>102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Book Antiqua</vt:lpstr>
      <vt:lpstr>Wingdings</vt:lpstr>
      <vt:lpstr>Calibri</vt:lpstr>
      <vt:lpstr>Times New Roman</vt:lpstr>
      <vt:lpstr>Hardcover</vt:lpstr>
      <vt:lpstr>Отчет о работе первичной профсоюзной организации за 1 семестр 2016-2017 уч. г.</vt:lpstr>
      <vt:lpstr> Задачи: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25 января   День Российского студенчества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Админ</dc:creator>
  <cp:lastModifiedBy>Учитель</cp:lastModifiedBy>
  <cp:revision>9</cp:revision>
  <dcterms:created xsi:type="dcterms:W3CDTF">2014-09-16T21:35:53Z</dcterms:created>
  <dcterms:modified xsi:type="dcterms:W3CDTF">2017-03-03T08:33:07Z</dcterms:modified>
</cp:coreProperties>
</file>